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4"/>
  </p:notesMasterIdLst>
  <p:handoutMasterIdLst>
    <p:handoutMasterId r:id="rId25"/>
  </p:handoutMasterIdLst>
  <p:sldIdLst>
    <p:sldId id="332" r:id="rId3"/>
    <p:sldId id="364" r:id="rId4"/>
    <p:sldId id="365" r:id="rId5"/>
    <p:sldId id="370" r:id="rId6"/>
    <p:sldId id="374" r:id="rId7"/>
    <p:sldId id="378" r:id="rId8"/>
    <p:sldId id="381" r:id="rId9"/>
    <p:sldId id="390" r:id="rId10"/>
    <p:sldId id="393" r:id="rId11"/>
    <p:sldId id="401" r:id="rId12"/>
    <p:sldId id="419" r:id="rId13"/>
    <p:sldId id="421" r:id="rId14"/>
    <p:sldId id="422" r:id="rId15"/>
    <p:sldId id="423" r:id="rId16"/>
    <p:sldId id="425" r:id="rId17"/>
    <p:sldId id="427" r:id="rId18"/>
    <p:sldId id="432" r:id="rId19"/>
    <p:sldId id="436" r:id="rId20"/>
    <p:sldId id="439" r:id="rId21"/>
    <p:sldId id="440" r:id="rId22"/>
    <p:sldId id="445" r:id="rId2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386" autoAdjust="0"/>
    <p:restoredTop sz="92911" autoAdjust="0"/>
  </p:normalViewPr>
  <p:slideViewPr>
    <p:cSldViewPr snapToGrid="0" snapToObjects="1">
      <p:cViewPr varScale="1">
        <p:scale>
          <a:sx n="150" d="100"/>
          <a:sy n="150" d="100"/>
        </p:scale>
        <p:origin x="3000" y="168"/>
      </p:cViewPr>
      <p:guideLst>
        <p:guide orient="horz" pos="2160"/>
        <p:guide pos="2880"/>
      </p:guideLst>
    </p:cSldViewPr>
  </p:slideViewPr>
  <p:outlineViewPr>
    <p:cViewPr>
      <p:scale>
        <a:sx n="66" d="100"/>
        <a:sy n="66"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11/7/18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5749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11</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518852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Arial"/>
              <a:ea typeface="Arial"/>
              <a:cs typeface="Arial"/>
              <a:sym typeface="Arial"/>
            </a:endParaRPr>
          </a:p>
        </p:txBody>
      </p:sp>
      <p:sp>
        <p:nvSpPr>
          <p:cNvPr id="19" name="Shape 19"/>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8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1" name="Shape 2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45734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mn-lt"/>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82630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tabLst>
                <a:tab pos="176213" algn="l"/>
              </a:tabLst>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24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a:p>
            <a:pPr lvl="1"/>
            <a:endParaRPr lang="en-IN" dirty="0"/>
          </a:p>
          <a:p>
            <a:pPr lvl="2"/>
            <a:endParaRPr lang="en-I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sz="1600">
                <a:latin typeface="+mn-lt"/>
              </a:defRPr>
            </a:lvl1pPr>
            <a:lvl2pPr indent="-283464">
              <a:defRPr sz="1600">
                <a:latin typeface="+mn-lt"/>
              </a:defRPr>
            </a:lvl2pPr>
            <a:lvl3pPr>
              <a:defRPr sz="1600">
                <a:latin typeface="+mn-lt"/>
              </a:defRPr>
            </a:lvl3pPr>
            <a:lvl4pPr>
              <a:defRPr sz="1600">
                <a:latin typeface="+mn-lt"/>
              </a:defRPr>
            </a:lvl4pPr>
            <a:lvl5pPr>
              <a:defRPr sz="16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3428980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457200" y="1600201"/>
            <a:ext cx="82296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457200" y="2278063"/>
            <a:ext cx="8229600" cy="5588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457200" y="2954338"/>
            <a:ext cx="8232775" cy="609600"/>
          </a:xfrm>
        </p:spPr>
        <p:txBody>
          <a:bodyPr/>
          <a:lstStyle>
            <a:lvl1pPr indent="-255600">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457200" y="3733800"/>
            <a:ext cx="8229600" cy="5508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457200" y="4427538"/>
            <a:ext cx="8229600" cy="652462"/>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457200" y="5181600"/>
            <a:ext cx="8229600" cy="500063"/>
          </a:xfrm>
        </p:spPr>
        <p:txBody>
          <a:bodyPr/>
          <a:lstStyle>
            <a:lvl1pPr marL="255588" indent="-255588">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Content Placeholder 3"/>
          <p:cNvSpPr>
            <a:spLocks noGrp="1"/>
          </p:cNvSpPr>
          <p:nvPr>
            <p:ph sz="quarter" idx="18"/>
          </p:nvPr>
        </p:nvSpPr>
        <p:spPr>
          <a:xfrm>
            <a:off x="457200" y="5811838"/>
            <a:ext cx="8229600" cy="457200"/>
          </a:xfrm>
        </p:spPr>
        <p:txBody>
          <a:bodyPr/>
          <a:lstStyle>
            <a:lvl1pPr>
              <a:defRPr>
                <a:latin typeface="+mn-lt"/>
              </a:defRPr>
            </a:lvl1pPr>
            <a:lvl2pPr indent="-283464">
              <a:defRPr>
                <a:latin typeface="+mn-lt"/>
              </a:defRPr>
            </a:lvl2pPr>
            <a:lvl3pPr>
              <a:defRPr>
                <a:latin typeface="+mn-lt"/>
              </a:defRPr>
            </a:lvl3pPr>
            <a:lvl4pPr>
              <a:defRPr>
                <a:latin typeface="+mn-lt"/>
              </a:defRPr>
            </a:lvl4pPr>
            <a:lvl5pPr>
              <a:defRPr>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9"/>
          </p:nvPr>
        </p:nvSpPr>
        <p:spPr>
          <a:xfrm>
            <a:off x="3657601" y="6418263"/>
            <a:ext cx="479834" cy="2984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11"/>
          <p:cNvSpPr>
            <a:spLocks noGrp="1"/>
          </p:cNvSpPr>
          <p:nvPr>
            <p:ph sz="quarter" idx="20"/>
          </p:nvPr>
        </p:nvSpPr>
        <p:spPr>
          <a:xfrm>
            <a:off x="5503863" y="6418263"/>
            <a:ext cx="45331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21"/>
          </p:nvPr>
        </p:nvSpPr>
        <p:spPr>
          <a:xfrm>
            <a:off x="7200900" y="6418263"/>
            <a:ext cx="576027"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22"/>
          </p:nvPr>
        </p:nvSpPr>
        <p:spPr>
          <a:xfrm flipH="1">
            <a:off x="7976101" y="6418263"/>
            <a:ext cx="778599" cy="2984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479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8" name="Shape 7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mn-lt"/>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mn-lt"/>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mn-lt"/>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146176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solidFill>
                  <a:srgbClr val="3399B5"/>
                </a:solidFill>
              </a:defRPr>
            </a:lvl1p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11/7/18</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5345478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630168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9" name="Shape 39"/>
          <p:cNvSpPr txBox="1">
            <a:spLocks noGrp="1"/>
          </p:cNvSpPr>
          <p:nvPr>
            <p:ph type="body" idx="13"/>
          </p:nvPr>
        </p:nvSpPr>
        <p:spPr>
          <a:xfrm>
            <a:off x="474779" y="1500547"/>
            <a:ext cx="8229600" cy="20515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068857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idx="10"/>
          </p:nvPr>
        </p:nvSpPr>
        <p:spPr/>
        <p:txBody>
          <a:bodyPr/>
          <a:lstStyle/>
          <a:p>
            <a:endParaRPr lang="en-IN"/>
          </a:p>
        </p:txBody>
      </p:sp>
      <p:sp>
        <p:nvSpPr>
          <p:cNvPr id="3" name="Date Placeholder 2"/>
          <p:cNvSpPr>
            <a:spLocks noGrp="1"/>
          </p:cNvSpPr>
          <p:nvPr>
            <p:ph type="dt" idx="11"/>
          </p:nvPr>
        </p:nvSpPr>
        <p:spPr/>
        <p:txBody>
          <a:bodyPr/>
          <a:lstStyle/>
          <a:p>
            <a:endParaRPr lang="en-IN"/>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24646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15">
            <a:alphaModFix/>
          </a:blip>
          <a:srcRect/>
          <a:stretch/>
        </p:blipFill>
        <p:spPr>
          <a:xfrm>
            <a:off x="443972" y="6429709"/>
            <a:ext cx="917999" cy="279914"/>
          </a:xfrm>
          <a:prstGeom prst="rect">
            <a:avLst/>
          </a:prstGeom>
          <a:noFill/>
          <a:ln>
            <a:noFill/>
          </a:ln>
        </p:spPr>
      </p:pic>
      <p:sp>
        <p:nvSpPr>
          <p:cNvPr id="9" name="Text Placeholder 5"/>
          <p:cNvSpPr txBox="1">
            <a:spLocks/>
          </p:cNvSpPr>
          <p:nvPr userDrawn="1"/>
        </p:nvSpPr>
        <p:spPr>
          <a:xfrm>
            <a:off x="2729551" y="6497383"/>
            <a:ext cx="6036720" cy="171990"/>
          </a:xfrm>
          <a:prstGeom prst="rect">
            <a:avLst/>
          </a:prstGeom>
        </p:spPr>
        <p:txBody>
          <a:bodyPr anchor="ctr"/>
          <a:lst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a:r>
              <a:rPr lang="en-US" altLang="en-US" sz="120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endParaRPr lang="en-US" altLang="en-US" sz="1200" dirty="0">
              <a:solidFill>
                <a:schemeClr val="tx1"/>
              </a:solidFill>
              <a:latin typeface="Verdana"/>
              <a:ea typeface="Verdana" panose="020B0604030504040204" pitchFamily="34" charset="0"/>
              <a:cs typeface="Verdana" panose="020B0604030504040204" pitchFamily="34" charset="0"/>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49" r:id="rId3"/>
    <p:sldLayoutId id="2147483668" r:id="rId4"/>
    <p:sldLayoutId id="2147483669" r:id="rId5"/>
    <p:sldLayoutId id="2147483651" r:id="rId6"/>
    <p:sldLayoutId id="2147483654" r:id="rId7"/>
    <p:sldLayoutId id="2147483655" r:id="rId8"/>
    <p:sldLayoutId id="2147483656" r:id="rId9"/>
    <p:sldLayoutId id="2147483667" r:id="rId10"/>
    <p:sldLayoutId id="2147483657" r:id="rId11"/>
    <p:sldLayoutId id="2147483674" r:id="rId12"/>
    <p:sldLayoutId id="214748369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5588" algn="l" rtl="0">
        <a:lnSpc>
          <a:spcPct val="100000"/>
        </a:lnSpc>
        <a:spcBef>
          <a:spcPts val="0"/>
        </a:spcBef>
        <a:spcAft>
          <a:spcPts val="0"/>
        </a:spcAft>
        <a:buNone/>
        <a:defRPr sz="2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pic>
        <p:nvPicPr>
          <p:cNvPr id="15" name="Shape 15" descr="Pearson Logo"/>
          <p:cNvPicPr preferRelativeResize="0"/>
          <p:nvPr/>
        </p:nvPicPr>
        <p:blipFill rotWithShape="1">
          <a:blip r:embed="rId4">
            <a:alphaModFix/>
          </a:blip>
          <a:srcRect/>
          <a:stretch/>
        </p:blipFill>
        <p:spPr>
          <a:xfrm>
            <a:off x="443972" y="6429709"/>
            <a:ext cx="917999" cy="279914"/>
          </a:xfrm>
          <a:prstGeom prst="rect">
            <a:avLst/>
          </a:prstGeom>
          <a:noFill/>
          <a:ln>
            <a:noFill/>
          </a:ln>
        </p:spPr>
      </p:pic>
    </p:spTree>
    <p:extLst>
      <p:ext uri="{BB962C8B-B14F-4D97-AF65-F5344CB8AC3E}">
        <p14:creationId xmlns:p14="http://schemas.microsoft.com/office/powerpoint/2010/main" val="200283969"/>
      </p:ext>
    </p:extLst>
  </p:cSld>
  <p:clrMap bg1="lt1" tx1="dk1" bg2="dk2" tx2="lt2" accent1="accent1" accent2="accent2" accent3="accent3" accent4="accent4" accent5="accent5" accent6="accent6" hlink="hlink" folHlink="folHlink"/>
  <p:sldLayoutIdLst>
    <p:sldLayoutId id="2147483664" r:id="rId1"/>
    <p:sldLayoutId id="214748369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L="255588" marR="0" lvl="0" indent="-256032"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16</a:t>
            </a:r>
          </a:p>
        </p:txBody>
      </p:sp>
      <p:sp>
        <p:nvSpPr>
          <p:cNvPr id="5" name="Text Placeholder 4"/>
          <p:cNvSpPr>
            <a:spLocks noGrp="1"/>
          </p:cNvSpPr>
          <p:nvPr>
            <p:ph type="body" idx="3"/>
          </p:nvPr>
        </p:nvSpPr>
        <p:spPr>
          <a:xfrm>
            <a:off x="4773168" y="3114461"/>
            <a:ext cx="3913631" cy="1158959"/>
          </a:xfrm>
        </p:spPr>
        <p:txBody>
          <a:bodyPr/>
          <a:lstStyle/>
          <a:p>
            <a:pPr algn="ctr"/>
            <a:r>
              <a:rPr lang="en-US" altLang="en-US">
                <a:latin typeface="+mn-lt"/>
              </a:rPr>
              <a:t>Mixed Methods Designs</a:t>
            </a:r>
            <a:endParaRPr lang="en-US" dirty="0">
              <a:latin typeface="+mn-lt"/>
            </a:endParaRP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3635118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Mixed Methods Research, When is It Used, and How Did It Develop? </a:t>
            </a:r>
            <a:r>
              <a:rPr lang="en-US" altLang="en-US" sz="2000" b="0" dirty="0"/>
              <a:t>(1 of 9)</a:t>
            </a:r>
            <a:endParaRPr lang="en-US" dirty="0"/>
          </a:p>
        </p:txBody>
      </p:sp>
      <p:sp>
        <p:nvSpPr>
          <p:cNvPr id="3" name="Text Placeholder 2"/>
          <p:cNvSpPr>
            <a:spLocks noGrp="1"/>
          </p:cNvSpPr>
          <p:nvPr>
            <p:ph type="body" idx="1"/>
          </p:nvPr>
        </p:nvSpPr>
        <p:spPr/>
        <p:txBody>
          <a:bodyPr/>
          <a:lstStyle/>
          <a:p>
            <a:pPr marL="0" indent="0">
              <a:buNone/>
            </a:pPr>
            <a:r>
              <a:rPr lang="en-US" altLang="en-US" sz="2400" dirty="0"/>
              <a:t>A </a:t>
            </a:r>
            <a:r>
              <a:rPr lang="en-US" altLang="en-US" sz="2400" b="1" dirty="0"/>
              <a:t>mixed methods research design </a:t>
            </a:r>
            <a:r>
              <a:rPr lang="en-US" altLang="en-US" sz="2400" dirty="0"/>
              <a:t>is a procedure for collecting, analyzing, and </a:t>
            </a:r>
            <a:r>
              <a:rPr lang="en-US" altLang="ja-JP" sz="2400" dirty="0"/>
              <a:t>“mixing” both quantitative and qualitative methods in a single study or a series of studies to understand a research problem.</a:t>
            </a:r>
            <a:endParaRPr lang="en-US" sz="2400" dirty="0"/>
          </a:p>
        </p:txBody>
      </p:sp>
    </p:spTree>
    <p:extLst>
      <p:ext uri="{BB962C8B-B14F-4D97-AF65-F5344CB8AC3E}">
        <p14:creationId xmlns:p14="http://schemas.microsoft.com/office/powerpoint/2010/main" val="2517306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Mixed Methods Research, When is It Used, and How Did It Develop</a:t>
            </a:r>
            <a:r>
              <a:rPr lang="en-US" altLang="en-US"/>
              <a:t>? </a:t>
            </a:r>
            <a:r>
              <a:rPr lang="en-US" altLang="en-US" sz="2000" b="0" dirty="0"/>
              <a:t>(2 of 9)</a:t>
            </a:r>
            <a:endParaRPr lang="en-US" dirty="0"/>
          </a:p>
        </p:txBody>
      </p:sp>
      <p:sp>
        <p:nvSpPr>
          <p:cNvPr id="3" name="Text Placeholder 2"/>
          <p:cNvSpPr>
            <a:spLocks noGrp="1"/>
          </p:cNvSpPr>
          <p:nvPr>
            <p:ph type="body" idx="1"/>
          </p:nvPr>
        </p:nvSpPr>
        <p:spPr/>
        <p:txBody>
          <a:bodyPr/>
          <a:lstStyle/>
          <a:p>
            <a:pPr marL="0" indent="0">
              <a:buNone/>
            </a:pPr>
            <a:r>
              <a:rPr lang="en-US" sz="2200" b="1" dirty="0"/>
              <a:t>When Do You Conduct a Mixed Methods Study?</a:t>
            </a:r>
            <a:endParaRPr lang="en-US" altLang="en-US" sz="2200" b="1" dirty="0"/>
          </a:p>
          <a:p>
            <a:r>
              <a:rPr lang="en-US" altLang="en-US" sz="2200" dirty="0"/>
              <a:t>When you have both quantitative and qualitative data</a:t>
            </a:r>
          </a:p>
          <a:p>
            <a:r>
              <a:rPr lang="en-US" altLang="en-US" sz="2200" dirty="0"/>
              <a:t>When both will provide a better understanding of your research problem than either type by itself</a:t>
            </a:r>
          </a:p>
          <a:p>
            <a:r>
              <a:rPr lang="en-US" altLang="en-US" sz="2200" dirty="0"/>
              <a:t>When you want to build on the strengths of either quantitative or qualitative research</a:t>
            </a:r>
          </a:p>
          <a:p>
            <a:r>
              <a:rPr lang="en-US" altLang="en-US" sz="2200" dirty="0"/>
              <a:t>When one type of research (qualitative or quantitative) is not enough to address the research problem or questions</a:t>
            </a:r>
          </a:p>
          <a:p>
            <a:r>
              <a:rPr lang="en-US" altLang="en-US" sz="2200" dirty="0"/>
              <a:t>When you want alternative perspectives</a:t>
            </a:r>
          </a:p>
          <a:p>
            <a:r>
              <a:rPr lang="en-US" altLang="en-US" sz="2200" dirty="0"/>
              <a:t>When you want to experience the latest research approach</a:t>
            </a:r>
            <a:endParaRPr lang="en-US" sz="2200" dirty="0"/>
          </a:p>
        </p:txBody>
      </p:sp>
    </p:spTree>
    <p:extLst>
      <p:ext uri="{BB962C8B-B14F-4D97-AF65-F5344CB8AC3E}">
        <p14:creationId xmlns:p14="http://schemas.microsoft.com/office/powerpoint/2010/main" val="2971607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Mixed Methods Research, When is It Used, and How Did It Develop? </a:t>
            </a:r>
            <a:endParaRPr lang="en-US" dirty="0"/>
          </a:p>
        </p:txBody>
      </p:sp>
      <p:sp>
        <p:nvSpPr>
          <p:cNvPr id="3" name="Text Placeholder 2"/>
          <p:cNvSpPr>
            <a:spLocks noGrp="1"/>
          </p:cNvSpPr>
          <p:nvPr>
            <p:ph type="body" idx="1"/>
          </p:nvPr>
        </p:nvSpPr>
        <p:spPr/>
        <p:txBody>
          <a:bodyPr/>
          <a:lstStyle/>
          <a:p>
            <a:pPr marL="0" indent="0">
              <a:buNone/>
            </a:pPr>
            <a:r>
              <a:rPr lang="en-US" sz="2400" b="1"/>
              <a:t>How Did Mixed Methods Research Develop? Developing Procedures for Mixed Methods Studies</a:t>
            </a:r>
          </a:p>
          <a:p>
            <a:r>
              <a:rPr lang="en-US" sz="2400"/>
              <a:t>Purposes for mixed methods research</a:t>
            </a:r>
          </a:p>
          <a:p>
            <a:pPr lvl="1"/>
            <a:r>
              <a:rPr lang="en-US" sz="2400"/>
              <a:t>To understand a phenomenon and research problem</a:t>
            </a:r>
          </a:p>
          <a:p>
            <a:pPr lvl="1"/>
            <a:r>
              <a:rPr lang="en-US" sz="2400"/>
              <a:t>To use one data source to enhance, elaborate, or complement another</a:t>
            </a:r>
          </a:p>
          <a:p>
            <a:pPr lvl="1"/>
            <a:r>
              <a:rPr lang="en-US" sz="2400"/>
              <a:t>To collect data at multiple levels (district, school, teacher, and student)</a:t>
            </a:r>
          </a:p>
          <a:p>
            <a:pPr lvl="1"/>
            <a:r>
              <a:rPr lang="en-US" sz="2400"/>
              <a:t>Embedding one form of data</a:t>
            </a:r>
          </a:p>
        </p:txBody>
      </p:sp>
    </p:spTree>
    <p:extLst>
      <p:ext uri="{BB962C8B-B14F-4D97-AF65-F5344CB8AC3E}">
        <p14:creationId xmlns:p14="http://schemas.microsoft.com/office/powerpoint/2010/main" val="427717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Types of Mixed Methods Designs? </a:t>
            </a:r>
            <a:endParaRPr lang="en-US" dirty="0"/>
          </a:p>
        </p:txBody>
      </p:sp>
      <p:sp>
        <p:nvSpPr>
          <p:cNvPr id="3" name="Text Placeholder 2"/>
          <p:cNvSpPr>
            <a:spLocks noGrp="1"/>
          </p:cNvSpPr>
          <p:nvPr>
            <p:ph type="body" idx="1"/>
          </p:nvPr>
        </p:nvSpPr>
        <p:spPr/>
        <p:txBody>
          <a:bodyPr/>
          <a:lstStyle/>
          <a:p>
            <a:pPr marL="0" indent="0">
              <a:buNone/>
            </a:pPr>
            <a:r>
              <a:rPr lang="en-US" altLang="en-US" sz="2400" dirty="0"/>
              <a:t>To identify a mixed methods study</a:t>
            </a:r>
          </a:p>
          <a:p>
            <a:r>
              <a:rPr lang="en-US" altLang="en-US" sz="2400" dirty="0"/>
              <a:t>Look for evidence in the title</a:t>
            </a:r>
          </a:p>
          <a:p>
            <a:r>
              <a:rPr lang="en-US" altLang="en-US" sz="2400" dirty="0"/>
              <a:t>In the methods section, determine if quantitative and qualitative data are collected</a:t>
            </a:r>
          </a:p>
          <a:p>
            <a:r>
              <a:rPr lang="en-US" altLang="en-US" sz="2400" dirty="0"/>
              <a:t>Examine the purpose statement and research questions for the intent to use both quantitative and qualitative data</a:t>
            </a:r>
            <a:endParaRPr lang="en-US" sz="2400" dirty="0"/>
          </a:p>
        </p:txBody>
      </p:sp>
    </p:spTree>
    <p:extLst>
      <p:ext uri="{BB962C8B-B14F-4D97-AF65-F5344CB8AC3E}">
        <p14:creationId xmlns:p14="http://schemas.microsoft.com/office/powerpoint/2010/main" val="217775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Types of Mixed Methods Designs? </a:t>
            </a:r>
            <a:endParaRPr lang="en-US" dirty="0"/>
          </a:p>
        </p:txBody>
      </p:sp>
      <p:sp>
        <p:nvSpPr>
          <p:cNvPr id="3" name="Text Placeholder 2"/>
          <p:cNvSpPr>
            <a:spLocks noGrp="1"/>
          </p:cNvSpPr>
          <p:nvPr>
            <p:ph type="body" idx="1"/>
          </p:nvPr>
        </p:nvSpPr>
        <p:spPr>
          <a:xfrm>
            <a:off x="457200" y="1600200"/>
            <a:ext cx="8229600" cy="4725955"/>
          </a:xfrm>
        </p:spPr>
        <p:txBody>
          <a:bodyPr/>
          <a:lstStyle/>
          <a:p>
            <a:pPr marL="0" indent="0">
              <a:buNone/>
            </a:pPr>
            <a:r>
              <a:rPr lang="en-US" sz="2400" b="1" dirty="0"/>
              <a:t>The Convergent Design</a:t>
            </a:r>
          </a:p>
          <a:p>
            <a:r>
              <a:rPr lang="en-US" sz="2400" dirty="0"/>
              <a:t>Collect both qualitative and quantitative data at the same time, merge the data, compare results, explain discrepancies</a:t>
            </a:r>
          </a:p>
          <a:p>
            <a:r>
              <a:rPr lang="en-US" sz="2400" dirty="0"/>
              <a:t>Both forms have strengths and weaknesses</a:t>
            </a:r>
          </a:p>
          <a:p>
            <a:pPr lvl="1"/>
            <a:r>
              <a:rPr lang="en-US" sz="2400" dirty="0"/>
              <a:t>Quantitative data is generalizable, but lacks detail</a:t>
            </a:r>
          </a:p>
          <a:p>
            <a:pPr lvl="1"/>
            <a:r>
              <a:rPr lang="en-US" sz="2400" dirty="0"/>
              <a:t>Qualitative data gives detailed understanding, but small sample</a:t>
            </a:r>
          </a:p>
          <a:p>
            <a:r>
              <a:rPr lang="en-US" sz="2400" dirty="0"/>
              <a:t>Advantage: combining strengths of each form</a:t>
            </a:r>
          </a:p>
          <a:p>
            <a:r>
              <a:rPr lang="en-US" sz="2400" dirty="0"/>
              <a:t>Challenge: how to integrate and dealing with divergence</a:t>
            </a:r>
          </a:p>
        </p:txBody>
      </p:sp>
    </p:spTree>
    <p:extLst>
      <p:ext uri="{BB962C8B-B14F-4D97-AF65-F5344CB8AC3E}">
        <p14:creationId xmlns:p14="http://schemas.microsoft.com/office/powerpoint/2010/main" val="33575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Types of Mixed Methods Designs? </a:t>
            </a:r>
            <a:endParaRPr lang="en-US" dirty="0"/>
          </a:p>
        </p:txBody>
      </p:sp>
      <p:sp>
        <p:nvSpPr>
          <p:cNvPr id="3" name="Text Placeholder 2"/>
          <p:cNvSpPr>
            <a:spLocks noGrp="1"/>
          </p:cNvSpPr>
          <p:nvPr>
            <p:ph type="body" idx="1"/>
          </p:nvPr>
        </p:nvSpPr>
        <p:spPr/>
        <p:txBody>
          <a:bodyPr/>
          <a:lstStyle/>
          <a:p>
            <a:pPr marL="0" indent="0">
              <a:buNone/>
            </a:pPr>
            <a:r>
              <a:rPr lang="en-US" sz="2400" b="1"/>
              <a:t>The Explanatory Sequential Design</a:t>
            </a:r>
          </a:p>
          <a:p>
            <a:r>
              <a:rPr lang="en-US" sz="2400"/>
              <a:t>Two phase model</a:t>
            </a:r>
          </a:p>
          <a:p>
            <a:r>
              <a:rPr lang="en-US" sz="2400"/>
              <a:t>First collect quantitative data then gather qualitative data to help explain or elaborate</a:t>
            </a:r>
          </a:p>
          <a:p>
            <a:r>
              <a:rPr lang="en-US" sz="2400"/>
              <a:t>Advantage: clearly identified qualitative and quantitative pieces, does not converge the two forms</a:t>
            </a:r>
          </a:p>
          <a:p>
            <a:r>
              <a:rPr lang="en-US" sz="2400"/>
              <a:t>Challenge: determine what aspects of quantitative results to follow-up, deciding participants to sample</a:t>
            </a:r>
          </a:p>
        </p:txBody>
      </p:sp>
    </p:spTree>
    <p:extLst>
      <p:ext uri="{BB962C8B-B14F-4D97-AF65-F5344CB8AC3E}">
        <p14:creationId xmlns:p14="http://schemas.microsoft.com/office/powerpoint/2010/main" val="2892595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Types of Mixed Methods Designs? </a:t>
            </a:r>
            <a:endParaRPr lang="en-US" dirty="0"/>
          </a:p>
        </p:txBody>
      </p:sp>
      <p:sp>
        <p:nvSpPr>
          <p:cNvPr id="3" name="Text Placeholder 2"/>
          <p:cNvSpPr>
            <a:spLocks noGrp="1"/>
          </p:cNvSpPr>
          <p:nvPr>
            <p:ph type="body" idx="1"/>
          </p:nvPr>
        </p:nvSpPr>
        <p:spPr/>
        <p:txBody>
          <a:bodyPr/>
          <a:lstStyle/>
          <a:p>
            <a:pPr marL="0" indent="0">
              <a:buNone/>
            </a:pPr>
            <a:r>
              <a:rPr lang="en-US" sz="2400" b="1" dirty="0"/>
              <a:t>The Social Justice Design</a:t>
            </a:r>
          </a:p>
          <a:p>
            <a:r>
              <a:rPr lang="en-US" sz="2400" dirty="0"/>
              <a:t>A framework to transform society or address injustice encases the basic designs</a:t>
            </a:r>
          </a:p>
          <a:p>
            <a:r>
              <a:rPr lang="en-US" sz="2400" dirty="0"/>
              <a:t>Frameworks include feminist, racial, ethnic, disability, gay, or lesbian perspectives</a:t>
            </a:r>
          </a:p>
          <a:p>
            <a:r>
              <a:rPr lang="en-US" sz="2400" dirty="0"/>
              <a:t>Participation of marginalized groups or communities</a:t>
            </a:r>
          </a:p>
          <a:p>
            <a:r>
              <a:rPr lang="en-US" sz="2400" dirty="0"/>
              <a:t>Advantage: value-based and ideological</a:t>
            </a:r>
          </a:p>
          <a:p>
            <a:r>
              <a:rPr lang="en-US" sz="2400" dirty="0"/>
              <a:t>Challenge: how to best integrate into a mixed methods study</a:t>
            </a:r>
          </a:p>
        </p:txBody>
      </p:sp>
    </p:spTree>
    <p:extLst>
      <p:ext uri="{BB962C8B-B14F-4D97-AF65-F5344CB8AC3E}">
        <p14:creationId xmlns:p14="http://schemas.microsoft.com/office/powerpoint/2010/main" val="109604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Types of Mixed Methods Designs? </a:t>
            </a:r>
            <a:endParaRPr lang="en-US" dirty="0"/>
          </a:p>
        </p:txBody>
      </p:sp>
      <p:sp>
        <p:nvSpPr>
          <p:cNvPr id="3" name="Text Placeholder 2"/>
          <p:cNvSpPr>
            <a:spLocks noGrp="1"/>
          </p:cNvSpPr>
          <p:nvPr>
            <p:ph type="body" idx="1"/>
          </p:nvPr>
        </p:nvSpPr>
        <p:spPr/>
        <p:txBody>
          <a:bodyPr/>
          <a:lstStyle/>
          <a:p>
            <a:pPr marL="0" indent="0">
              <a:buNone/>
            </a:pPr>
            <a:r>
              <a:rPr lang="en-US" sz="2400" b="1"/>
              <a:t>Multistage Evaluation Design</a:t>
            </a:r>
          </a:p>
          <a:p>
            <a:r>
              <a:rPr lang="en-US" sz="2400"/>
              <a:t>Evaluate impact of a program or project</a:t>
            </a:r>
          </a:p>
          <a:p>
            <a:r>
              <a:rPr lang="en-US" sz="2400"/>
              <a:t>Formative and summative evaluation consisting of needs assessment, conceptualization or theory, instruments, test of program, and revisions</a:t>
            </a:r>
          </a:p>
          <a:p>
            <a:r>
              <a:rPr lang="en-US" sz="2400"/>
              <a:t>Common in large scale health research and program evaluation</a:t>
            </a:r>
          </a:p>
          <a:p>
            <a:r>
              <a:rPr lang="en-US" sz="2400"/>
              <a:t>Challenges: forming a team, ensuring stages link together, having all studies provide insight</a:t>
            </a:r>
          </a:p>
        </p:txBody>
      </p:sp>
    </p:spTree>
    <p:extLst>
      <p:ext uri="{BB962C8B-B14F-4D97-AF65-F5344CB8AC3E}">
        <p14:creationId xmlns:p14="http://schemas.microsoft.com/office/powerpoint/2010/main" val="3980096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Key Characteristics of Mixed Methods Designs?</a:t>
            </a:r>
            <a:r>
              <a:rPr lang="en-US" altLang="en-US" b="0" dirty="0"/>
              <a:t> </a:t>
            </a:r>
            <a:endParaRPr lang="en-US" dirty="0"/>
          </a:p>
        </p:txBody>
      </p:sp>
      <p:sp>
        <p:nvSpPr>
          <p:cNvPr id="3" name="Text Placeholder 2"/>
          <p:cNvSpPr>
            <a:spLocks noGrp="1"/>
          </p:cNvSpPr>
          <p:nvPr>
            <p:ph type="body" idx="1"/>
          </p:nvPr>
        </p:nvSpPr>
        <p:spPr/>
        <p:txBody>
          <a:bodyPr/>
          <a:lstStyle/>
          <a:p>
            <a:pPr marL="0" indent="0">
              <a:buNone/>
            </a:pPr>
            <a:r>
              <a:rPr lang="en-US" sz="2400" b="1" dirty="0"/>
              <a:t>Use a Specific Mixed Methods Design</a:t>
            </a:r>
            <a:endParaRPr lang="en-US" altLang="en-US" sz="2400" b="1" dirty="0"/>
          </a:p>
          <a:p>
            <a:r>
              <a:rPr lang="en-US" altLang="en-US" sz="2400" dirty="0"/>
              <a:t>The intent of the researcher (e.g., to merge data)</a:t>
            </a:r>
          </a:p>
          <a:p>
            <a:r>
              <a:rPr lang="en-US" altLang="en-US" sz="2400" dirty="0"/>
              <a:t>The researcher’s familiarity with the designs</a:t>
            </a:r>
          </a:p>
          <a:p>
            <a:r>
              <a:rPr lang="en-US" altLang="en-US" sz="2400" dirty="0"/>
              <a:t>The time and resources available</a:t>
            </a:r>
          </a:p>
          <a:p>
            <a:r>
              <a:rPr lang="en-US" altLang="en-US" sz="2400" dirty="0"/>
              <a:t>The designs that are popular in the researcher’s field</a:t>
            </a:r>
            <a:endParaRPr lang="en-US" sz="2400" dirty="0"/>
          </a:p>
        </p:txBody>
      </p:sp>
    </p:spTree>
    <p:extLst>
      <p:ext uri="{BB962C8B-B14F-4D97-AF65-F5344CB8AC3E}">
        <p14:creationId xmlns:p14="http://schemas.microsoft.com/office/powerpoint/2010/main" val="2747544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0"/>
            <a:ext cx="8388220" cy="1045386"/>
          </a:xfrm>
        </p:spPr>
        <p:txBody>
          <a:bodyPr anchor="t"/>
          <a:lstStyle/>
          <a:p>
            <a:pPr>
              <a:defRPr/>
            </a:pPr>
            <a:r>
              <a:rPr lang="en-US" sz="3000" dirty="0"/>
              <a:t>Educational Research: Planning, Conducting, and Evaluating Quantitative and Qualitative Research</a:t>
            </a:r>
            <a:endParaRPr lang="en-US" altLang="en-US" sz="3000" dirty="0">
              <a:solidFill>
                <a:schemeClr val="tx2"/>
              </a:solidFill>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457200" y="1350134"/>
            <a:ext cx="8229600" cy="389592"/>
          </a:xfrm>
        </p:spPr>
        <p:txBody>
          <a:bodyPr/>
          <a:lstStyle/>
          <a:p>
            <a:r>
              <a:rPr lang="en-US" dirty="0">
                <a:latin typeface="+mn-lt"/>
              </a:rPr>
              <a:t>Sixth Edition</a:t>
            </a:r>
          </a:p>
        </p:txBody>
      </p:sp>
      <p:sp>
        <p:nvSpPr>
          <p:cNvPr id="4" name="Text Placeholder 3"/>
          <p:cNvSpPr>
            <a:spLocks noGrp="1"/>
          </p:cNvSpPr>
          <p:nvPr>
            <p:ph type="body" idx="2"/>
          </p:nvPr>
        </p:nvSpPr>
        <p:spPr>
          <a:xfrm>
            <a:off x="4773168" y="1923051"/>
            <a:ext cx="3913631" cy="1102032"/>
          </a:xfrm>
        </p:spPr>
        <p:txBody>
          <a:bodyPr/>
          <a:lstStyle/>
          <a:p>
            <a:pPr lvl="0" algn="ctr"/>
            <a:r>
              <a:rPr lang="en-US" b="1" dirty="0">
                <a:latin typeface="+mn-lt"/>
              </a:rPr>
              <a:t>Chapter 17</a:t>
            </a:r>
          </a:p>
        </p:txBody>
      </p:sp>
      <p:sp>
        <p:nvSpPr>
          <p:cNvPr id="5" name="Text Placeholder 4"/>
          <p:cNvSpPr>
            <a:spLocks noGrp="1"/>
          </p:cNvSpPr>
          <p:nvPr>
            <p:ph type="body" idx="3"/>
          </p:nvPr>
        </p:nvSpPr>
        <p:spPr>
          <a:xfrm>
            <a:off x="4773168" y="3114461"/>
            <a:ext cx="3913631" cy="1158959"/>
          </a:xfrm>
        </p:spPr>
        <p:txBody>
          <a:bodyPr/>
          <a:lstStyle/>
          <a:p>
            <a:pPr algn="ctr"/>
            <a:r>
              <a:rPr lang="en-US" altLang="en-US" dirty="0">
                <a:latin typeface="+mn-lt"/>
              </a:rPr>
              <a:t>Action Research Designs</a:t>
            </a:r>
            <a:endParaRPr lang="en-US" dirty="0">
              <a:latin typeface="+mn-lt"/>
            </a:endParaRPr>
          </a:p>
        </p:txBody>
      </p:sp>
      <p:pic>
        <p:nvPicPr>
          <p:cNvPr id="8" name="Picture 7" descr="Front Cover: Educational Research: Planning, Conducting, and Evaluating Quantitative and Qualitative Research Sixth Edition by Creswell and Guetterm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235" y="1933284"/>
            <a:ext cx="3471558" cy="4339449"/>
          </a:xfrm>
          <a:prstGeom prst="rect">
            <a:avLst/>
          </a:prstGeom>
          <a:ln w="9525">
            <a:solidFill>
              <a:schemeClr val="tx1"/>
            </a:solidFill>
          </a:ln>
        </p:spPr>
      </p:pic>
      <p:sp>
        <p:nvSpPr>
          <p:cNvPr id="6" name="Text Placeholder 5"/>
          <p:cNvSpPr>
            <a:spLocks noGrp="1"/>
          </p:cNvSpPr>
          <p:nvPr>
            <p:ph type="body" idx="13"/>
          </p:nvPr>
        </p:nvSpPr>
        <p:spPr>
          <a:xfrm>
            <a:off x="2729551" y="6497383"/>
            <a:ext cx="6036720" cy="171990"/>
          </a:xfrm>
        </p:spPr>
        <p:txBody>
          <a:bodyPr anchor="ctr"/>
          <a:lstStyle/>
          <a:p>
            <a:pPr algn="r"/>
            <a:r>
              <a:rPr lang="en-US" altLang="en-US" sz="1200" dirty="0">
                <a:solidFill>
                  <a:schemeClr val="tx1"/>
                </a:solidFill>
                <a:latin typeface="Verdana"/>
                <a:ea typeface="Verdana" panose="020B0604030504040204" pitchFamily="34" charset="0"/>
                <a:cs typeface="Verdana" panose="020B0604030504040204" pitchFamily="34" charset="0"/>
              </a:rPr>
              <a:t>Copyright © 2019, 2015, 2012 Pearson Education, Inc. All Rights Reserved</a:t>
            </a:r>
          </a:p>
        </p:txBody>
      </p:sp>
    </p:spTree>
    <p:extLst>
      <p:ext uri="{BB962C8B-B14F-4D97-AF65-F5344CB8AC3E}">
        <p14:creationId xmlns:p14="http://schemas.microsoft.com/office/powerpoint/2010/main" val="1248437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Action Research, When Do You Use It, and How Did It Develop?</a:t>
            </a:r>
            <a:r>
              <a:rPr lang="en-US" dirty="0"/>
              <a:t> </a:t>
            </a:r>
            <a:r>
              <a:rPr lang="en-US" altLang="en-US" sz="2000" b="0" dirty="0"/>
              <a:t>(1 of 4)</a:t>
            </a:r>
            <a:endParaRPr lang="en-US" dirty="0"/>
          </a:p>
        </p:txBody>
      </p:sp>
      <p:sp>
        <p:nvSpPr>
          <p:cNvPr id="3" name="Text Placeholder 2"/>
          <p:cNvSpPr>
            <a:spLocks noGrp="1"/>
          </p:cNvSpPr>
          <p:nvPr>
            <p:ph type="body" idx="1"/>
          </p:nvPr>
        </p:nvSpPr>
        <p:spPr/>
        <p:txBody>
          <a:bodyPr/>
          <a:lstStyle/>
          <a:p>
            <a:pPr marL="0" indent="0">
              <a:buNone/>
            </a:pPr>
            <a:r>
              <a:rPr lang="en-US" altLang="en-US" sz="2400" b="1" dirty="0"/>
              <a:t>Action research</a:t>
            </a:r>
            <a:r>
              <a:rPr lang="en-US" altLang="en-US" sz="2400" dirty="0"/>
              <a:t> is systematic inquiry done by teachers (or other individuals in an educational setting) to gather information about, and subsequently improve, the ways their particular educational setting operates, their teaching, and their student learning (Mills, 2013).</a:t>
            </a:r>
            <a:endParaRPr lang="en-US" sz="2400" dirty="0"/>
          </a:p>
        </p:txBody>
      </p:sp>
    </p:spTree>
    <p:extLst>
      <p:ext uri="{BB962C8B-B14F-4D97-AF65-F5344CB8AC3E}">
        <p14:creationId xmlns:p14="http://schemas.microsoft.com/office/powerpoint/2010/main" val="1761368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Action Research, When Do You Use It, and How Did It Develop?</a:t>
            </a:r>
            <a:r>
              <a:rPr lang="en-US" dirty="0"/>
              <a:t> </a:t>
            </a:r>
            <a:r>
              <a:rPr lang="en-US" altLang="en-US" sz="2000" b="0" dirty="0"/>
              <a:t>(2 of 4)</a:t>
            </a:r>
            <a:endParaRPr lang="en-US" dirty="0"/>
          </a:p>
        </p:txBody>
      </p:sp>
      <p:sp>
        <p:nvSpPr>
          <p:cNvPr id="3" name="Text Placeholder 2"/>
          <p:cNvSpPr>
            <a:spLocks noGrp="1"/>
          </p:cNvSpPr>
          <p:nvPr>
            <p:ph type="body" idx="1"/>
          </p:nvPr>
        </p:nvSpPr>
        <p:spPr/>
        <p:txBody>
          <a:bodyPr/>
          <a:lstStyle/>
          <a:p>
            <a:pPr marL="0" indent="0">
              <a:buNone/>
            </a:pPr>
            <a:r>
              <a:rPr lang="en-US" sz="2400" b="1" dirty="0"/>
              <a:t>When Do You Use Action Research?</a:t>
            </a:r>
            <a:endParaRPr lang="en-US" altLang="en-US" sz="2400" b="1" dirty="0"/>
          </a:p>
          <a:p>
            <a:r>
              <a:rPr lang="en-US" altLang="en-US" sz="2400" dirty="0"/>
              <a:t>When you have an educational problem to solve</a:t>
            </a:r>
          </a:p>
          <a:p>
            <a:r>
              <a:rPr lang="en-US" altLang="en-US" sz="2400" dirty="0"/>
              <a:t>When educators want to reflect on their own practices</a:t>
            </a:r>
          </a:p>
          <a:p>
            <a:r>
              <a:rPr lang="en-US" altLang="en-US" sz="2400" dirty="0"/>
              <a:t>When you want to address schoolwide problems</a:t>
            </a:r>
          </a:p>
          <a:p>
            <a:r>
              <a:rPr lang="en-US" altLang="en-US" sz="2400" dirty="0"/>
              <a:t>When teachers want to improve their practices</a:t>
            </a:r>
          </a:p>
          <a:p>
            <a:r>
              <a:rPr lang="en-US" altLang="en-US" sz="2400" dirty="0"/>
              <a:t>When educators want to participate in a research project</a:t>
            </a:r>
            <a:endParaRPr lang="en-US" sz="2400" dirty="0"/>
          </a:p>
        </p:txBody>
      </p:sp>
    </p:spTree>
    <p:extLst>
      <p:ext uri="{BB962C8B-B14F-4D97-AF65-F5344CB8AC3E}">
        <p14:creationId xmlns:p14="http://schemas.microsoft.com/office/powerpoint/2010/main" val="3044905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Action Research, When Do You Use It, and How Did It Develop</a:t>
            </a:r>
            <a:r>
              <a:rPr lang="en-US" altLang="en-US"/>
              <a:t>?</a:t>
            </a:r>
            <a:r>
              <a:rPr lang="en-US"/>
              <a:t> </a:t>
            </a:r>
            <a:r>
              <a:rPr lang="en-US" altLang="en-US" sz="2000" b="0" dirty="0"/>
              <a:t>(3 of 4)</a:t>
            </a:r>
            <a:endParaRPr lang="en-US" dirty="0"/>
          </a:p>
        </p:txBody>
      </p:sp>
      <p:sp>
        <p:nvSpPr>
          <p:cNvPr id="3" name="Text Placeholder 2"/>
          <p:cNvSpPr>
            <a:spLocks noGrp="1"/>
          </p:cNvSpPr>
          <p:nvPr>
            <p:ph type="body" idx="1"/>
          </p:nvPr>
        </p:nvSpPr>
        <p:spPr/>
        <p:txBody>
          <a:bodyPr/>
          <a:lstStyle/>
          <a:p>
            <a:pPr marL="0" indent="0">
              <a:buNone/>
            </a:pPr>
            <a:r>
              <a:rPr lang="en-US" sz="2400" b="1"/>
              <a:t>How Did Action Research Develop?</a:t>
            </a:r>
          </a:p>
          <a:p>
            <a:pPr marL="246888" indent="-246888"/>
            <a:r>
              <a:rPr lang="en-US" sz="2400"/>
              <a:t>First stage of identification of a process for addressing societal issues</a:t>
            </a:r>
          </a:p>
          <a:p>
            <a:pPr marL="246888" indent="-246888"/>
            <a:r>
              <a:rPr lang="en-US" sz="2400"/>
              <a:t>Second stage on practice and need to involve practitioners (e.g., teachers, professionals) in the solution to their problems</a:t>
            </a:r>
          </a:p>
          <a:p>
            <a:pPr marL="246888" indent="-246888"/>
            <a:r>
              <a:rPr lang="en-US" sz="2400"/>
              <a:t>Third stage of the participatory, emancipatory, or community action research approach</a:t>
            </a:r>
          </a:p>
        </p:txBody>
      </p:sp>
    </p:spTree>
    <p:extLst>
      <p:ext uri="{BB962C8B-B14F-4D97-AF65-F5344CB8AC3E}">
        <p14:creationId xmlns:p14="http://schemas.microsoft.com/office/powerpoint/2010/main" val="1105997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Action Research, When Do You Use It, and How Did It Develop</a:t>
            </a:r>
            <a:r>
              <a:rPr lang="en-US" altLang="en-US"/>
              <a:t>?</a:t>
            </a:r>
            <a:r>
              <a:rPr lang="en-US"/>
              <a:t> </a:t>
            </a:r>
            <a:r>
              <a:rPr lang="en-US" altLang="en-US" sz="2000" b="0" dirty="0"/>
              <a:t>(4 of 4)</a:t>
            </a:r>
            <a:endParaRPr lang="en-US" dirty="0"/>
          </a:p>
        </p:txBody>
      </p:sp>
      <p:sp>
        <p:nvSpPr>
          <p:cNvPr id="3" name="Text Placeholder 2"/>
          <p:cNvSpPr>
            <a:spLocks noGrp="1"/>
          </p:cNvSpPr>
          <p:nvPr>
            <p:ph type="body" idx="1"/>
          </p:nvPr>
        </p:nvSpPr>
        <p:spPr/>
        <p:txBody>
          <a:bodyPr/>
          <a:lstStyle/>
          <a:p>
            <a:pPr marL="0" indent="0">
              <a:buNone/>
            </a:pPr>
            <a:r>
              <a:rPr lang="en-US" sz="2200" b="1" dirty="0"/>
              <a:t>How Did Action Research Develop?</a:t>
            </a:r>
            <a:endParaRPr lang="en-AU" altLang="en-US" sz="2200" b="1" dirty="0"/>
          </a:p>
          <a:p>
            <a:r>
              <a:rPr lang="en-AU" altLang="en-US" sz="2200" dirty="0"/>
              <a:t>Encourages change in the schools</a:t>
            </a:r>
            <a:endParaRPr lang="en-US" altLang="en-US" sz="2200" dirty="0"/>
          </a:p>
          <a:p>
            <a:r>
              <a:rPr lang="en-AU" altLang="en-US" sz="2200" dirty="0"/>
              <a:t>Fosters a democratic (involvement of many individuals) approach to education</a:t>
            </a:r>
            <a:endParaRPr lang="en-US" altLang="en-US" sz="2200" dirty="0"/>
          </a:p>
          <a:p>
            <a:r>
              <a:rPr lang="en-AU" altLang="en-US" sz="2200" dirty="0"/>
              <a:t>Empowers individuals through collaboration on projects</a:t>
            </a:r>
            <a:endParaRPr lang="en-US" altLang="en-US" sz="2200" dirty="0"/>
          </a:p>
          <a:p>
            <a:r>
              <a:rPr lang="en-AU" altLang="en-US" sz="2200" dirty="0"/>
              <a:t>Positions teachers and other educators as learners who seek to narrow the gap between practice and their vision of education</a:t>
            </a:r>
            <a:endParaRPr lang="en-US" altLang="en-US" sz="2200" dirty="0"/>
          </a:p>
          <a:p>
            <a:r>
              <a:rPr lang="en-AU" altLang="en-US" sz="2200" dirty="0"/>
              <a:t>Encourages educators to reflect on their practices</a:t>
            </a:r>
            <a:endParaRPr lang="en-US" altLang="en-US" sz="2200" dirty="0"/>
          </a:p>
          <a:p>
            <a:r>
              <a:rPr lang="en-US" altLang="en-US" sz="2200" dirty="0"/>
              <a:t>Promotes a process of testing new ideas (Mills, 2018)</a:t>
            </a:r>
            <a:endParaRPr lang="en-US" sz="2200" dirty="0"/>
          </a:p>
        </p:txBody>
      </p:sp>
    </p:spTree>
    <p:extLst>
      <p:ext uri="{BB962C8B-B14F-4D97-AF65-F5344CB8AC3E}">
        <p14:creationId xmlns:p14="http://schemas.microsoft.com/office/powerpoint/2010/main" val="1929532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Types of Action Research Designs? </a:t>
            </a:r>
            <a:r>
              <a:rPr lang="en-US" sz="2000" b="0" dirty="0"/>
              <a:t>(1 of 8)</a:t>
            </a:r>
            <a:endParaRPr lang="en-US" dirty="0"/>
          </a:p>
        </p:txBody>
      </p:sp>
      <p:sp>
        <p:nvSpPr>
          <p:cNvPr id="3" name="Text Placeholder 2"/>
          <p:cNvSpPr>
            <a:spLocks noGrp="1"/>
          </p:cNvSpPr>
          <p:nvPr>
            <p:ph type="body" idx="1"/>
          </p:nvPr>
        </p:nvSpPr>
        <p:spPr/>
        <p:txBody>
          <a:bodyPr/>
          <a:lstStyle/>
          <a:p>
            <a:pPr marL="0" indent="0">
              <a:buNone/>
            </a:pPr>
            <a:r>
              <a:rPr lang="en-US" sz="2200" b="1" dirty="0"/>
              <a:t>Practical Action Research</a:t>
            </a:r>
          </a:p>
          <a:p>
            <a:r>
              <a:rPr lang="en-US" sz="2200" dirty="0"/>
              <a:t>Professionals focus on problems in their own workplace</a:t>
            </a:r>
          </a:p>
          <a:p>
            <a:r>
              <a:rPr lang="en-US" sz="2200" dirty="0"/>
              <a:t>Teams of teachers, students, counselors, administrators, and others address common issue</a:t>
            </a:r>
          </a:p>
          <a:p>
            <a:r>
              <a:rPr lang="en-US" sz="2200" b="1" dirty="0"/>
              <a:t>Practical action research</a:t>
            </a:r>
            <a:r>
              <a:rPr lang="en-US" sz="2200" dirty="0"/>
              <a:t>: purpose is to research a specific situation, such as a school, with a view toward improving practice</a:t>
            </a:r>
          </a:p>
          <a:p>
            <a:r>
              <a:rPr lang="en-US" sz="2200" dirty="0"/>
              <a:t>Advantages: practitioners test their own theories and explanations within their setting</a:t>
            </a:r>
          </a:p>
          <a:p>
            <a:r>
              <a:rPr lang="en-US" sz="2200" dirty="0"/>
              <a:t>Drawback: professionals have little time to engage in research</a:t>
            </a:r>
          </a:p>
        </p:txBody>
      </p:sp>
    </p:spTree>
    <p:extLst>
      <p:ext uri="{BB962C8B-B14F-4D97-AF65-F5344CB8AC3E}">
        <p14:creationId xmlns:p14="http://schemas.microsoft.com/office/powerpoint/2010/main" val="2050920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Are the Types of Action Research Designs? </a:t>
            </a:r>
            <a:r>
              <a:rPr lang="en-US" sz="2000" b="0"/>
              <a:t>(5 of 8)</a:t>
            </a:r>
            <a:endParaRPr lang="en-US"/>
          </a:p>
        </p:txBody>
      </p:sp>
      <p:sp>
        <p:nvSpPr>
          <p:cNvPr id="3" name="Text Placeholder 2"/>
          <p:cNvSpPr>
            <a:spLocks noGrp="1"/>
          </p:cNvSpPr>
          <p:nvPr>
            <p:ph type="body" idx="1"/>
          </p:nvPr>
        </p:nvSpPr>
        <p:spPr/>
        <p:txBody>
          <a:bodyPr/>
          <a:lstStyle/>
          <a:p>
            <a:pPr marL="0" indent="0">
              <a:buNone/>
            </a:pPr>
            <a:r>
              <a:rPr lang="en-US" sz="2400" b="1" dirty="0"/>
              <a:t>Participatory Action Research</a:t>
            </a:r>
            <a:endParaRPr lang="en-US" altLang="en-US" sz="2400" b="1" dirty="0"/>
          </a:p>
          <a:p>
            <a:r>
              <a:rPr lang="en-US" altLang="en-US" sz="2400" b="1" dirty="0"/>
              <a:t>Participatory action research </a:t>
            </a:r>
            <a:r>
              <a:rPr lang="en-US" altLang="en-US" sz="2400" dirty="0"/>
              <a:t>(P</a:t>
            </a:r>
            <a:r>
              <a:rPr lang="en-US" altLang="en-US" sz="100" dirty="0"/>
              <a:t> </a:t>
            </a:r>
            <a:r>
              <a:rPr lang="en-US" altLang="en-US" sz="2400" dirty="0"/>
              <a:t>A</a:t>
            </a:r>
            <a:r>
              <a:rPr lang="en-US" altLang="en-US" sz="100" dirty="0"/>
              <a:t> </a:t>
            </a:r>
            <a:r>
              <a:rPr lang="en-US" altLang="en-US" sz="2400" dirty="0"/>
              <a:t>R): approach to improve quality of organizations, communities, and family lives</a:t>
            </a:r>
          </a:p>
          <a:p>
            <a:r>
              <a:rPr lang="en-US" altLang="en-US" sz="2400" dirty="0"/>
              <a:t>Deliberate exploration of a relationship between the individual and others</a:t>
            </a:r>
          </a:p>
          <a:p>
            <a:r>
              <a:rPr lang="en-US" altLang="en-US" sz="2400" dirty="0"/>
              <a:t>Participatory: People conduct studies on themselves</a:t>
            </a:r>
          </a:p>
          <a:p>
            <a:r>
              <a:rPr lang="en-US" altLang="en-US" sz="2400" dirty="0"/>
              <a:t>Practical and collaborative</a:t>
            </a:r>
            <a:endParaRPr lang="en-US" sz="2400" dirty="0"/>
          </a:p>
        </p:txBody>
      </p:sp>
    </p:spTree>
    <p:extLst>
      <p:ext uri="{BB962C8B-B14F-4D97-AF65-F5344CB8AC3E}">
        <p14:creationId xmlns:p14="http://schemas.microsoft.com/office/powerpoint/2010/main" val="39036004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Key Characteristics of Action Research? </a:t>
            </a:r>
            <a:endParaRPr lang="en-US" dirty="0"/>
          </a:p>
        </p:txBody>
      </p:sp>
      <p:sp>
        <p:nvSpPr>
          <p:cNvPr id="3" name="Text Placeholder 2"/>
          <p:cNvSpPr>
            <a:spLocks noGrp="1"/>
          </p:cNvSpPr>
          <p:nvPr>
            <p:ph type="body" idx="1"/>
          </p:nvPr>
        </p:nvSpPr>
        <p:spPr/>
        <p:txBody>
          <a:bodyPr/>
          <a:lstStyle/>
          <a:p>
            <a:r>
              <a:rPr lang="en-US" altLang="en-US" sz="2400" b="1" dirty="0"/>
              <a:t>A practical focus</a:t>
            </a:r>
            <a:r>
              <a:rPr lang="en-US" altLang="en-US" sz="2400" dirty="0"/>
              <a:t>: Researchers study practical issues that will have immediate benefits to teachers, schools, and communities.</a:t>
            </a:r>
          </a:p>
          <a:p>
            <a:r>
              <a:rPr lang="en-US" altLang="en-US" sz="2400" b="1" dirty="0"/>
              <a:t>The educator-researcher’s</a:t>
            </a:r>
            <a:r>
              <a:rPr lang="en-US" altLang="ja-JP" sz="2400" b="1" dirty="0"/>
              <a:t> own practices</a:t>
            </a:r>
            <a:r>
              <a:rPr lang="en-US" altLang="ja-JP" sz="2400" dirty="0"/>
              <a:t>: Self-reflective research by the educator-researchers turns the lens on their own educational classroom, school, or practices</a:t>
            </a:r>
          </a:p>
          <a:p>
            <a:r>
              <a:rPr lang="en-US" altLang="en-US" sz="2400" b="1" dirty="0"/>
              <a:t>Collaboration</a:t>
            </a:r>
            <a:r>
              <a:rPr lang="en-US" altLang="en-US" sz="2400" dirty="0"/>
              <a:t>: Involve co-participants in the research.</a:t>
            </a:r>
            <a:endParaRPr lang="en-US" sz="2400" dirty="0"/>
          </a:p>
        </p:txBody>
      </p:sp>
    </p:spTree>
    <p:extLst>
      <p:ext uri="{BB962C8B-B14F-4D97-AF65-F5344CB8AC3E}">
        <p14:creationId xmlns:p14="http://schemas.microsoft.com/office/powerpoint/2010/main" val="39843103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Key Characteristics of Action Research? </a:t>
            </a:r>
            <a:endParaRPr lang="en-US" dirty="0"/>
          </a:p>
        </p:txBody>
      </p:sp>
      <p:sp>
        <p:nvSpPr>
          <p:cNvPr id="3" name="Text Placeholder 2"/>
          <p:cNvSpPr>
            <a:spLocks noGrp="1"/>
          </p:cNvSpPr>
          <p:nvPr>
            <p:ph type="body" idx="1"/>
          </p:nvPr>
        </p:nvSpPr>
        <p:spPr/>
        <p:txBody>
          <a:bodyPr/>
          <a:lstStyle/>
          <a:p>
            <a:pPr marL="0" lvl="1" indent="0">
              <a:spcBef>
                <a:spcPts val="1500"/>
              </a:spcBef>
              <a:buNone/>
            </a:pPr>
            <a:r>
              <a:rPr lang="en-US" sz="2400" b="1" dirty="0"/>
              <a:t>A Plan of Action</a:t>
            </a:r>
            <a:endParaRPr lang="en-US" altLang="en-US" sz="2400" b="1" dirty="0"/>
          </a:p>
          <a:p>
            <a:pPr marL="256032" lvl="1" indent="-256032">
              <a:spcBef>
                <a:spcPts val="1500"/>
              </a:spcBef>
              <a:buFont typeface="Arial" panose="020B0604020202020204" pitchFamily="34" charset="0"/>
              <a:buChar char="•"/>
            </a:pPr>
            <a:r>
              <a:rPr lang="en-US" altLang="en-US" sz="2400" dirty="0"/>
              <a:t>The action researcher develops a </a:t>
            </a:r>
            <a:r>
              <a:rPr lang="en-US" altLang="en-US" sz="2400" b="1" dirty="0"/>
              <a:t>plan of action</a:t>
            </a:r>
          </a:p>
          <a:p>
            <a:pPr marL="256032" lvl="1" indent="-256032">
              <a:spcBef>
                <a:spcPts val="1500"/>
              </a:spcBef>
              <a:buFont typeface="Arial" panose="020B0604020202020204" pitchFamily="34" charset="0"/>
              <a:buChar char="•"/>
            </a:pPr>
            <a:r>
              <a:rPr lang="en-US" altLang="en-US" sz="2400" dirty="0"/>
              <a:t>Formal or informal—involve a few individuals or an entire community</a:t>
            </a:r>
          </a:p>
          <a:p>
            <a:pPr marL="256032" lvl="1" indent="-256032">
              <a:spcBef>
                <a:spcPts val="1500"/>
              </a:spcBef>
              <a:buFont typeface="Arial" panose="020B0604020202020204" pitchFamily="34" charset="0"/>
              <a:buChar char="•"/>
            </a:pPr>
            <a:r>
              <a:rPr lang="en-US" altLang="en-US" sz="2400" dirty="0"/>
              <a:t>May be presenting data to stakeholders, establishing a pilot program, or exploring new practices</a:t>
            </a:r>
          </a:p>
        </p:txBody>
      </p:sp>
    </p:spTree>
    <p:extLst>
      <p:ext uri="{BB962C8B-B14F-4D97-AF65-F5344CB8AC3E}">
        <p14:creationId xmlns:p14="http://schemas.microsoft.com/office/powerpoint/2010/main" val="917909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Are the Key Characteristics of Action Research? </a:t>
            </a:r>
            <a:endParaRPr lang="en-US" dirty="0"/>
          </a:p>
        </p:txBody>
      </p:sp>
      <p:sp>
        <p:nvSpPr>
          <p:cNvPr id="3" name="Text Placeholder 2"/>
          <p:cNvSpPr>
            <a:spLocks noGrp="1"/>
          </p:cNvSpPr>
          <p:nvPr>
            <p:ph type="body" idx="1"/>
          </p:nvPr>
        </p:nvSpPr>
        <p:spPr/>
        <p:txBody>
          <a:bodyPr/>
          <a:lstStyle/>
          <a:p>
            <a:pPr marL="0" lvl="1" indent="0">
              <a:spcBef>
                <a:spcPts val="1500"/>
              </a:spcBef>
              <a:buNone/>
            </a:pPr>
            <a:r>
              <a:rPr lang="en-US" sz="2400" b="1" dirty="0"/>
              <a:t>Sharing Research</a:t>
            </a:r>
          </a:p>
          <a:p>
            <a:pPr marL="256032" lvl="1" indent="-256032">
              <a:spcBef>
                <a:spcPts val="1500"/>
              </a:spcBef>
              <a:buFont typeface="Arial" panose="020B0604020202020204" pitchFamily="34" charset="0"/>
              <a:buChar char="•"/>
            </a:pPr>
            <a:r>
              <a:rPr lang="en-US" sz="2400" b="1" dirty="0"/>
              <a:t>Sharing reports </a:t>
            </a:r>
            <a:r>
              <a:rPr lang="en-US" sz="2400" dirty="0"/>
              <a:t>with individuals or groups who can immediately use the results</a:t>
            </a:r>
          </a:p>
          <a:p>
            <a:pPr marL="256032" lvl="1" indent="-256032">
              <a:spcBef>
                <a:spcPts val="1500"/>
              </a:spcBef>
              <a:buFont typeface="Arial" panose="020B0604020202020204" pitchFamily="34" charset="0"/>
              <a:buChar char="•"/>
            </a:pPr>
            <a:r>
              <a:rPr lang="en-US" sz="2400" dirty="0"/>
              <a:t>Local schools, educational personnel</a:t>
            </a:r>
          </a:p>
          <a:p>
            <a:pPr marL="256032" lvl="1" indent="-256032">
              <a:spcBef>
                <a:spcPts val="1500"/>
              </a:spcBef>
              <a:buFont typeface="Arial" panose="020B0604020202020204" pitchFamily="34" charset="0"/>
              <a:buChar char="•"/>
            </a:pPr>
            <a:r>
              <a:rPr lang="en-US" sz="2400" dirty="0"/>
              <a:t>Parent associations</a:t>
            </a:r>
          </a:p>
          <a:p>
            <a:pPr marL="256032" lvl="1" indent="-256032">
              <a:spcBef>
                <a:spcPts val="1500"/>
              </a:spcBef>
              <a:buFont typeface="Arial" panose="020B0604020202020204" pitchFamily="34" charset="0"/>
              <a:buChar char="•"/>
            </a:pPr>
            <a:r>
              <a:rPr lang="en-US" sz="2400" dirty="0"/>
              <a:t>Community</a:t>
            </a:r>
          </a:p>
        </p:txBody>
      </p:sp>
    </p:spTree>
    <p:extLst>
      <p:ext uri="{BB962C8B-B14F-4D97-AF65-F5344CB8AC3E}">
        <p14:creationId xmlns:p14="http://schemas.microsoft.com/office/powerpoint/2010/main" val="38898346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What Are the Steps in Conducting an Action Research Study? </a:t>
            </a:r>
            <a:r>
              <a:rPr lang="en-US" altLang="en-US" sz="2000" b="0"/>
              <a:t>(3 of 3)</a:t>
            </a:r>
            <a:endParaRPr lang="en-US"/>
          </a:p>
        </p:txBody>
      </p:sp>
      <p:sp>
        <p:nvSpPr>
          <p:cNvPr id="3" name="Text Placeholder 2"/>
          <p:cNvSpPr>
            <a:spLocks noGrp="1"/>
          </p:cNvSpPr>
          <p:nvPr>
            <p:ph type="body" idx="1"/>
          </p:nvPr>
        </p:nvSpPr>
        <p:spPr/>
        <p:txBody>
          <a:bodyPr/>
          <a:lstStyle/>
          <a:p>
            <a:pPr marL="457200" indent="-457200">
              <a:buFont typeface="+mj-lt"/>
              <a:buAutoNum type="arabicPeriod"/>
            </a:pPr>
            <a:r>
              <a:rPr lang="en-US" altLang="en-US" sz="2400" dirty="0"/>
              <a:t>Implement the data collection</a:t>
            </a:r>
          </a:p>
          <a:p>
            <a:pPr marL="432000" indent="-432000">
              <a:buFont typeface="+mj-lt"/>
              <a:buAutoNum type="arabicPeriod"/>
            </a:pPr>
            <a:r>
              <a:rPr lang="en-US" altLang="en-US" sz="2400" dirty="0"/>
              <a:t>Analyze the data</a:t>
            </a:r>
          </a:p>
          <a:p>
            <a:pPr marL="432000" indent="-432000">
              <a:buFont typeface="+mj-lt"/>
              <a:buAutoNum type="arabicPeriod"/>
            </a:pPr>
            <a:r>
              <a:rPr lang="en-US" altLang="en-US" sz="2400" dirty="0"/>
              <a:t>Develop a plan for action</a:t>
            </a:r>
          </a:p>
          <a:p>
            <a:pPr marL="432000" indent="-432000">
              <a:buFont typeface="+mj-lt"/>
              <a:buAutoNum type="arabicPeriod"/>
            </a:pPr>
            <a:r>
              <a:rPr lang="en-US" altLang="en-US" sz="2400" dirty="0"/>
              <a:t>Implement the plan and reflect</a:t>
            </a:r>
            <a:endParaRPr lang="en-US" sz="2400" dirty="0"/>
          </a:p>
        </p:txBody>
      </p:sp>
    </p:spTree>
    <p:extLst>
      <p:ext uri="{BB962C8B-B14F-4D97-AF65-F5344CB8AC3E}">
        <p14:creationId xmlns:p14="http://schemas.microsoft.com/office/powerpoint/2010/main" val="1455271588"/>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8698</TotalTime>
  <Words>1373</Words>
  <Application>Microsoft Macintosh PowerPoint</Application>
  <PresentationFormat>On-screen Show (4:3)</PresentationFormat>
  <Paragraphs>130</Paragraphs>
  <Slides>21</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21</vt:i4>
      </vt:variant>
    </vt:vector>
  </HeadingPairs>
  <TitlesOfParts>
    <vt:vector size="27" baseType="lpstr">
      <vt:lpstr>Arial</vt:lpstr>
      <vt:lpstr>Noto Sans Symbols</vt:lpstr>
      <vt:lpstr>Times New Roman</vt:lpstr>
      <vt:lpstr>Verdana</vt:lpstr>
      <vt:lpstr>508 Lecture</vt:lpstr>
      <vt:lpstr>1_508 Lecture</vt:lpstr>
      <vt:lpstr>Educational Research: Planning, Conducting, and Evaluating Quantitative and Qualitative Research</vt:lpstr>
      <vt:lpstr>What is Mixed Methods Research, When is It Used, and How Did It Develop? (1 of 9)</vt:lpstr>
      <vt:lpstr>What is Mixed Methods Research, When is It Used, and How Did It Develop? (2 of 9)</vt:lpstr>
      <vt:lpstr>What is Mixed Methods Research, When is It Used, and How Did It Develop? </vt:lpstr>
      <vt:lpstr>What Are the Types of Mixed Methods Designs? </vt:lpstr>
      <vt:lpstr>What Are the Types of Mixed Methods Designs? </vt:lpstr>
      <vt:lpstr>What Are the Types of Mixed Methods Designs? </vt:lpstr>
      <vt:lpstr>What Are the Types of Mixed Methods Designs? </vt:lpstr>
      <vt:lpstr>What Are the Types of Mixed Methods Designs? </vt:lpstr>
      <vt:lpstr>What Are the Key Characteristics of Mixed Methods Designs? </vt:lpstr>
      <vt:lpstr>Educational Research: Planning, Conducting, and Evaluating Quantitative and Qualitative Research</vt:lpstr>
      <vt:lpstr>What is Action Research, When Do You Use It, and How Did It Develop? (1 of 4)</vt:lpstr>
      <vt:lpstr>What is Action Research, When Do You Use It, and How Did It Develop? (2 of 4)</vt:lpstr>
      <vt:lpstr>What is Action Research, When Do You Use It, and How Did It Develop? (3 of 4)</vt:lpstr>
      <vt:lpstr>What is Action Research, When Do You Use It, and How Did It Develop? (4 of 4)</vt:lpstr>
      <vt:lpstr>What Are the Types of Action Research Designs? (1 of 8)</vt:lpstr>
      <vt:lpstr>What Are the Types of Action Research Designs? (5 of 8)</vt:lpstr>
      <vt:lpstr>What Are the Key Characteristics of Action Research? </vt:lpstr>
      <vt:lpstr>What Are the Key Characteristics of Action Research? </vt:lpstr>
      <vt:lpstr>What Are the Key Characteristics of Action Research? </vt:lpstr>
      <vt:lpstr>What Are the Steps in Conducting an Action Research Study? (3 of 3)</vt:lpstr>
    </vt:vector>
  </TitlesOfParts>
  <Company>SPi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Research: Planning, Conducting, and Evaluating Quantitative and Qualitative Research, Sixth Edition</dc:title>
  <dc:subject>TED/Careers</dc:subject>
  <dc:creator>Creswell/Guetterman</dc:creator>
  <cp:keywords>Educational Research</cp:keywords>
  <cp:lastModifiedBy>Jessica L Martin</cp:lastModifiedBy>
  <cp:revision>1040</cp:revision>
  <dcterms:modified xsi:type="dcterms:W3CDTF">2018-11-07T23:50:04Z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UniqueId">
    <vt:lpwstr>682739</vt:lpwstr>
  </property>
  <property fmtid="{D5CDD505-2E9C-101B-9397-08002B2CF9AE}" pid="3" name="Offisync_ServerID">
    <vt:lpwstr>7e960520-0e88-4f05-9fa0-24079b61e486</vt:lpwstr>
  </property>
  <property fmtid="{D5CDD505-2E9C-101B-9397-08002B2CF9AE}" pid="4" name="Offisync_UpdateToken">
    <vt:lpwstr>2</vt:lpwstr>
  </property>
  <property fmtid="{D5CDD505-2E9C-101B-9397-08002B2CF9AE}" pid="5" name="Jive_VersionGuid">
    <vt:lpwstr>2e874262-9747-49d3-bf1e-677aeb587663</vt:lpwstr>
  </property>
  <property fmtid="{D5CDD505-2E9C-101B-9397-08002B2CF9AE}" pid="6" name="Offisync_ProviderInitializationData">
    <vt:lpwstr>https://neo.pearson.com</vt:lpwstr>
  </property>
  <property fmtid="{D5CDD505-2E9C-101B-9397-08002B2CF9AE}" pid="7" name="Jive_LatestUserAccountName">
    <vt:lpwstr>joel</vt:lpwstr>
  </property>
</Properties>
</file>